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67"/>
    <p:restoredTop sz="94676"/>
  </p:normalViewPr>
  <p:slideViewPr>
    <p:cSldViewPr snapToGrid="0">
      <p:cViewPr varScale="1">
        <p:scale>
          <a:sx n="77" d="100"/>
          <a:sy n="77" d="100"/>
        </p:scale>
        <p:origin x="6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82151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32320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21405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508978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536149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89131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363555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65780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62475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459381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F07CD3FD-BE54-4400-942B-C6C15AA73DFD}" type="datetimeFigureOut">
              <a:rPr lang="en-US" smtClean="0"/>
              <a:t>10/12/2023</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544335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1"/>
            <a:ext cx="10363200" cy="118757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559171"/>
            <a:ext cx="10363200" cy="338265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F07CD3FD-BE54-4400-942B-C6C15AA73DFD}" type="datetimeFigureOut">
              <a:rPr lang="en-US" smtClean="0"/>
              <a:t>10/12/2023</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A4C0CD32-A6C8-4BA5-B3DF-D8325E32CAA4}" type="slidenum">
              <a:rPr lang="en-US" smtClean="0"/>
              <a:t>‹#›</a:t>
            </a:fld>
            <a:endParaRPr lang="en-US"/>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94306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mailto:xxx@xxx.edu.tr" TargetMode="Externa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pastyle.org/manual/"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715EE2-F41E-3BC8-A608-CCBC33FC4D06}"/>
              </a:ext>
            </a:extLst>
          </p:cNvPr>
          <p:cNvSpPr>
            <a:spLocks noGrp="1"/>
          </p:cNvSpPr>
          <p:nvPr>
            <p:ph type="ctrTitle"/>
          </p:nvPr>
        </p:nvSpPr>
        <p:spPr>
          <a:xfrm>
            <a:off x="6786474" y="1473292"/>
            <a:ext cx="4954803" cy="3001951"/>
          </a:xfrm>
        </p:spPr>
        <p:txBody>
          <a:bodyPr anchor="b">
            <a:normAutofit fontScale="90000"/>
          </a:bodyPr>
          <a:lstStyle/>
          <a:p>
            <a:pPr>
              <a:spcAft>
                <a:spcPts val="600"/>
              </a:spcAft>
            </a:pPr>
            <a:br>
              <a:rPr lang="en-TR" dirty="0">
                <a:latin typeface="Times New Roman" panose="02020603050405020304" pitchFamily="18" charset="0"/>
                <a:cs typeface="Times New Roman" panose="02020603050405020304" pitchFamily="18" charset="0"/>
              </a:rPr>
            </a:br>
            <a:r>
              <a:rPr lang="en-TR" dirty="0">
                <a:latin typeface="Times New Roman" panose="02020603050405020304" pitchFamily="18" charset="0"/>
                <a:cs typeface="Times New Roman" panose="02020603050405020304" pitchFamily="18" charset="0"/>
              </a:rPr>
              <a:t>TEMPLATE</a:t>
            </a:r>
            <a:br>
              <a:rPr lang="en-TR" dirty="0">
                <a:latin typeface="Times New Roman" panose="02020603050405020304" pitchFamily="18" charset="0"/>
                <a:cs typeface="Times New Roman" panose="02020603050405020304" pitchFamily="18" charset="0"/>
              </a:rPr>
            </a:br>
            <a:br>
              <a:rPr lang="en-TR" dirty="0">
                <a:latin typeface="Times New Roman" panose="02020603050405020304" pitchFamily="18" charset="0"/>
                <a:cs typeface="Times New Roman" panose="02020603050405020304" pitchFamily="18" charset="0"/>
              </a:rPr>
            </a:br>
            <a:r>
              <a:rPr lang="en-US" sz="1200" dirty="0">
                <a:effectLst/>
                <a:latin typeface="Times New Roman" panose="02020603050405020304" pitchFamily="18" charset="0"/>
                <a:ea typeface="Times New Roman" panose="02020603050405020304" pitchFamily="18" charset="0"/>
              </a:rPr>
              <a:t>First Author, Second Author, Third Author</a:t>
            </a:r>
            <a:br>
              <a:rPr lang="en-TR" sz="1200" dirty="0">
                <a:effectLst/>
                <a:latin typeface="Times New Roman" panose="02020603050405020304" pitchFamily="18" charset="0"/>
                <a:ea typeface="Times New Roman" panose="02020603050405020304" pitchFamily="18" charset="0"/>
              </a:rPr>
            </a:br>
            <a:r>
              <a:rPr lang="en-US" sz="1200" dirty="0">
                <a:effectLst/>
                <a:latin typeface="Times New Roman" panose="02020603050405020304" pitchFamily="18" charset="0"/>
                <a:ea typeface="Times New Roman" panose="02020603050405020304" pitchFamily="18" charset="0"/>
              </a:rPr>
              <a:t>Affiliation, Department, University, City, Country. Email: </a:t>
            </a:r>
            <a:r>
              <a:rPr lang="en-US" sz="1200" dirty="0" err="1">
                <a:effectLst/>
                <a:latin typeface="Times New Roman" panose="02020603050405020304" pitchFamily="18" charset="0"/>
                <a:ea typeface="Times New Roman" panose="02020603050405020304" pitchFamily="18" charset="0"/>
              </a:rPr>
              <a:t>xxx@xxx.edu.tr</a:t>
            </a:r>
            <a:br>
              <a:rPr lang="en-TR" sz="1200" dirty="0">
                <a:effectLst/>
                <a:latin typeface="Times New Roman" panose="02020603050405020304" pitchFamily="18" charset="0"/>
                <a:ea typeface="Times New Roman" panose="02020603050405020304" pitchFamily="18" charset="0"/>
              </a:rPr>
            </a:br>
            <a:r>
              <a:rPr lang="en-US" sz="1200" dirty="0">
                <a:effectLst/>
                <a:latin typeface="Times New Roman" panose="02020603050405020304" pitchFamily="18" charset="0"/>
                <a:ea typeface="Times New Roman" panose="02020603050405020304" pitchFamily="18" charset="0"/>
              </a:rPr>
              <a:t>Affiliation, Department, University, City, Country. Email: </a:t>
            </a:r>
            <a:r>
              <a:rPr lang="en-US" sz="1200" dirty="0" err="1">
                <a:effectLst/>
                <a:latin typeface="Times New Roman" panose="02020603050405020304" pitchFamily="18" charset="0"/>
                <a:ea typeface="Times New Roman" panose="02020603050405020304" pitchFamily="18" charset="0"/>
              </a:rPr>
              <a:t>xxx@xxx.edu.tr</a:t>
            </a:r>
            <a:br>
              <a:rPr lang="en-TR" sz="1200" dirty="0">
                <a:effectLst/>
                <a:latin typeface="Times New Roman" panose="02020603050405020304" pitchFamily="18" charset="0"/>
                <a:ea typeface="Times New Roman" panose="02020603050405020304" pitchFamily="18" charset="0"/>
              </a:rPr>
            </a:br>
            <a:r>
              <a:rPr lang="en-US" sz="1200" dirty="0">
                <a:effectLst/>
                <a:latin typeface="Times New Roman" panose="02020603050405020304" pitchFamily="18" charset="0"/>
                <a:ea typeface="Times New Roman" panose="02020603050405020304" pitchFamily="18" charset="0"/>
              </a:rPr>
              <a:t>Affiliation, Department, University, City, Country. Email: </a:t>
            </a:r>
            <a:r>
              <a:rPr lang="en-US" sz="1200" dirty="0">
                <a:effectLst/>
                <a:latin typeface="Times New Roman" panose="02020603050405020304" pitchFamily="18" charset="0"/>
                <a:ea typeface="Times New Roman" panose="02020603050405020304" pitchFamily="18" charset="0"/>
                <a:hlinkClick r:id="rId2"/>
              </a:rPr>
              <a:t>xxx@xxx.edu.tr</a:t>
            </a:r>
            <a:br>
              <a:rPr lang="en-US" sz="1200" dirty="0">
                <a:effectLst/>
                <a:latin typeface="Times New Roman" panose="02020603050405020304" pitchFamily="18" charset="0"/>
                <a:ea typeface="Times New Roman" panose="02020603050405020304" pitchFamily="18" charset="0"/>
              </a:rPr>
            </a:br>
            <a:br>
              <a:rPr lang="en-TR" sz="1800" dirty="0">
                <a:effectLst/>
                <a:latin typeface="Times New Roman" panose="02020603050405020304" pitchFamily="18" charset="0"/>
                <a:ea typeface="Times New Roman" panose="02020603050405020304" pitchFamily="18" charset="0"/>
              </a:rPr>
            </a:br>
            <a:r>
              <a:rPr lang="en-TR" sz="1800" b="1" dirty="0">
                <a:effectLst/>
                <a:latin typeface="Times New Roman" panose="02020603050405020304" pitchFamily="18" charset="0"/>
                <a:ea typeface="Times New Roman" panose="02020603050405020304" pitchFamily="18" charset="0"/>
              </a:rPr>
              <a:t>(Template for presentation and paper guidline for authors)</a:t>
            </a:r>
            <a:br>
              <a:rPr lang="en-TR" b="1" dirty="0">
                <a:latin typeface="Times New Roman" panose="02020603050405020304" pitchFamily="18" charset="0"/>
                <a:cs typeface="Times New Roman" panose="02020603050405020304" pitchFamily="18" charset="0"/>
              </a:rPr>
            </a:br>
            <a:endParaRPr lang="en-TR"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C0529233-928E-B3A3-EF46-24EA5E9C2BFF}"/>
              </a:ext>
            </a:extLst>
          </p:cNvPr>
          <p:cNvSpPr>
            <a:spLocks noGrp="1"/>
          </p:cNvSpPr>
          <p:nvPr>
            <p:ph type="subTitle" idx="1"/>
          </p:nvPr>
        </p:nvSpPr>
        <p:spPr>
          <a:xfrm>
            <a:off x="6786474" y="4138340"/>
            <a:ext cx="5599813" cy="1364726"/>
          </a:xfrm>
        </p:spPr>
        <p:txBody>
          <a:bodyPr anchor="t">
            <a:noAutofit/>
          </a:bodyPr>
          <a:lstStyle/>
          <a:p>
            <a:pPr>
              <a:spcAft>
                <a:spcPts val="600"/>
              </a:spcAft>
            </a:pPr>
            <a:r>
              <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rPr>
              <a:t>10. International Management Information Systems Conference </a:t>
            </a:r>
            <a:endParaRPr lang="en-TR"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rPr>
              <a:t>18-20 October 2023 </a:t>
            </a:r>
            <a:br>
              <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1400" b="0" dirty="0" err="1">
                <a:effectLst/>
                <a:latin typeface="Times New Roman" panose="02020603050405020304" pitchFamily="18" charset="0"/>
                <a:ea typeface="Times New Roman" panose="02020603050405020304" pitchFamily="18" charset="0"/>
                <a:cs typeface="Times New Roman" panose="02020603050405020304" pitchFamily="18" charset="0"/>
              </a:rPr>
              <a:t>Yeditepe</a:t>
            </a:r>
            <a:r>
              <a:rPr lang="en-US" sz="1400" b="0" dirty="0">
                <a:effectLst/>
                <a:latin typeface="Times New Roman" panose="02020603050405020304" pitchFamily="18" charset="0"/>
                <a:ea typeface="Times New Roman" panose="02020603050405020304" pitchFamily="18" charset="0"/>
                <a:cs typeface="Times New Roman" panose="02020603050405020304" pitchFamily="18" charset="0"/>
              </a:rPr>
              <a:t> University, İstanbul, Turkey</a:t>
            </a:r>
            <a:r>
              <a:rPr lang="en-TR" sz="1400" b="0" dirty="0">
                <a:effectLst/>
                <a:latin typeface="Times New Roman" panose="02020603050405020304" pitchFamily="18" charset="0"/>
                <a:cs typeface="Times New Roman" panose="02020603050405020304" pitchFamily="18" charset="0"/>
              </a:rPr>
              <a:t> </a:t>
            </a:r>
            <a:endParaRPr lang="en-TR" sz="1400" b="0" dirty="0">
              <a:latin typeface="Times New Roman" panose="02020603050405020304" pitchFamily="18" charset="0"/>
              <a:cs typeface="Times New Roman" panose="02020603050405020304" pitchFamily="18" charset="0"/>
            </a:endParaRPr>
          </a:p>
        </p:txBody>
      </p:sp>
      <p:pic>
        <p:nvPicPr>
          <p:cNvPr id="5" name="Picture 4" descr="A colorful cubes with text&#10;&#10;Description automatically generated">
            <a:extLst>
              <a:ext uri="{FF2B5EF4-FFF2-40B4-BE49-F238E27FC236}">
                <a16:creationId xmlns:a16="http://schemas.microsoft.com/office/drawing/2014/main" id="{5C2F151D-5DDA-B35F-C8F0-890C1A910DDC}"/>
              </a:ext>
            </a:extLst>
          </p:cNvPr>
          <p:cNvPicPr>
            <a:picLocks noChangeAspect="1"/>
          </p:cNvPicPr>
          <p:nvPr/>
        </p:nvPicPr>
        <p:blipFill rotWithShape="1">
          <a:blip r:embed="rId3"/>
          <a:srcRect r="-1" b="1682"/>
          <a:stretch/>
        </p:blipFill>
        <p:spPr>
          <a:xfrm>
            <a:off x="713714" y="643467"/>
            <a:ext cx="5680633" cy="5571066"/>
          </a:xfrm>
          <a:prstGeom prst="rect">
            <a:avLst/>
          </a:prstGeom>
        </p:spPr>
      </p:pic>
      <p:cxnSp>
        <p:nvCxnSpPr>
          <p:cNvPr id="20" name="Straight Connector 16">
            <a:extLst>
              <a:ext uri="{FF2B5EF4-FFF2-40B4-BE49-F238E27FC236}">
                <a16:creationId xmlns:a16="http://schemas.microsoft.com/office/drawing/2014/main" id="{750527CE-FCD0-40C8-B37A-39331C2A4F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11853" y="583125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6" name="Picture 2" descr="Faculty of Medicine | Logo">
            <a:extLst>
              <a:ext uri="{FF2B5EF4-FFF2-40B4-BE49-F238E27FC236}">
                <a16:creationId xmlns:a16="http://schemas.microsoft.com/office/drawing/2014/main" id="{F398AC9E-3835-AE85-5234-2069EE39F4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54593" y="5432192"/>
            <a:ext cx="1993855" cy="1410655"/>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a:extLst>
              <a:ext uri="{FF2B5EF4-FFF2-40B4-BE49-F238E27FC236}">
                <a16:creationId xmlns:a16="http://schemas.microsoft.com/office/drawing/2014/main" id="{BA4FAE61-2A15-449D-A5F2-F35F3D8375C7}"/>
              </a:ext>
            </a:extLst>
          </p:cNvPr>
          <p:cNvPicPr>
            <a:picLocks noChangeAspect="1"/>
          </p:cNvPicPr>
          <p:nvPr/>
        </p:nvPicPr>
        <p:blipFill>
          <a:blip r:embed="rId5"/>
          <a:stretch>
            <a:fillRect/>
          </a:stretch>
        </p:blipFill>
        <p:spPr>
          <a:xfrm>
            <a:off x="8818170" y="6137519"/>
            <a:ext cx="1536423" cy="221044"/>
          </a:xfrm>
          <a:prstGeom prst="rect">
            <a:avLst/>
          </a:prstGeom>
        </p:spPr>
      </p:pic>
      <p:pic>
        <p:nvPicPr>
          <p:cNvPr id="9" name="Resim 8">
            <a:extLst>
              <a:ext uri="{FF2B5EF4-FFF2-40B4-BE49-F238E27FC236}">
                <a16:creationId xmlns:a16="http://schemas.microsoft.com/office/drawing/2014/main" id="{4D4618B9-AFEB-4493-B2F2-0EB75B694B66}"/>
              </a:ext>
            </a:extLst>
          </p:cNvPr>
          <p:cNvPicPr>
            <a:picLocks noChangeAspect="1"/>
          </p:cNvPicPr>
          <p:nvPr/>
        </p:nvPicPr>
        <p:blipFill>
          <a:blip r:embed="rId6"/>
          <a:stretch>
            <a:fillRect/>
          </a:stretch>
        </p:blipFill>
        <p:spPr>
          <a:xfrm>
            <a:off x="7408785" y="6121177"/>
            <a:ext cx="978862" cy="253727"/>
          </a:xfrm>
          <a:prstGeom prst="rect">
            <a:avLst/>
          </a:prstGeom>
        </p:spPr>
      </p:pic>
      <p:pic>
        <p:nvPicPr>
          <p:cNvPr id="8" name="Resim 7">
            <a:extLst>
              <a:ext uri="{FF2B5EF4-FFF2-40B4-BE49-F238E27FC236}">
                <a16:creationId xmlns:a16="http://schemas.microsoft.com/office/drawing/2014/main" id="{F41BA7AA-3D60-4816-A028-43EE20B2B085}"/>
              </a:ext>
            </a:extLst>
          </p:cNvPr>
          <p:cNvPicPr>
            <a:picLocks noChangeAspect="1"/>
          </p:cNvPicPr>
          <p:nvPr/>
        </p:nvPicPr>
        <p:blipFill>
          <a:blip r:embed="rId7"/>
          <a:stretch>
            <a:fillRect/>
          </a:stretch>
        </p:blipFill>
        <p:spPr>
          <a:xfrm>
            <a:off x="6015734" y="5779591"/>
            <a:ext cx="837365" cy="801884"/>
          </a:xfrm>
          <a:prstGeom prst="rect">
            <a:avLst/>
          </a:prstGeom>
        </p:spPr>
      </p:pic>
    </p:spTree>
    <p:extLst>
      <p:ext uri="{BB962C8B-B14F-4D97-AF65-F5344CB8AC3E}">
        <p14:creationId xmlns:p14="http://schemas.microsoft.com/office/powerpoint/2010/main" val="276921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A93CF-6B5F-FC13-14BD-14D3F05A3591}"/>
              </a:ext>
            </a:extLst>
          </p:cNvPr>
          <p:cNvSpPr>
            <a:spLocks noGrp="1"/>
          </p:cNvSpPr>
          <p:nvPr>
            <p:ph type="title"/>
          </p:nvPr>
        </p:nvSpPr>
        <p:spPr/>
        <p:txBody>
          <a:bodyPr/>
          <a:lstStyle/>
          <a:p>
            <a:r>
              <a:rPr lang="en-TR" dirty="0"/>
              <a:t>Abstract</a:t>
            </a:r>
          </a:p>
        </p:txBody>
      </p:sp>
      <p:sp>
        <p:nvSpPr>
          <p:cNvPr id="3" name="Content Placeholder 2">
            <a:extLst>
              <a:ext uri="{FF2B5EF4-FFF2-40B4-BE49-F238E27FC236}">
                <a16:creationId xmlns:a16="http://schemas.microsoft.com/office/drawing/2014/main" id="{BDB26387-F216-914D-49E3-AF5C9B37CA96}"/>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rPr>
              <a:t>“Manuscript title” style should be used for manuscript title. Manuscript title may occupy no more than three lines of type. Abstract header should be written using “Abstract header” style. Abstract should be written with 8-font size, Times New Roman, justified, single line spacing (“Abstract text” style). In the abstract section, the aim and scope of the study, originality and contribution, methodology and major emphases, evaluations and suggestions should be briefly stated. Abstract should be about 150 words.</a:t>
            </a:r>
            <a:r>
              <a:rPr lang="en-TR" dirty="0">
                <a:effectLst/>
              </a:rPr>
              <a:t> </a:t>
            </a:r>
          </a:p>
          <a:p>
            <a:r>
              <a:rPr lang="en-TR" dirty="0"/>
              <a:t>Keywords:</a:t>
            </a:r>
            <a:r>
              <a:rPr lang="en-US" sz="1800" dirty="0">
                <a:effectLst/>
                <a:latin typeface="Times New Roman" panose="02020603050405020304" pitchFamily="18" charset="0"/>
                <a:ea typeface="Times New Roman" panose="02020603050405020304" pitchFamily="18" charset="0"/>
              </a:rPr>
              <a:t>This section should contain minimum two and maximum six words that are written in 8-font size and separated with commas. Keywords header should be written using “Keywords header” style and also keywords should be written using “Keywords text” style.</a:t>
            </a: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4" name="Picture 3" descr="A colorful cubes with text&#10;&#10;Description automatically generated">
            <a:extLst>
              <a:ext uri="{FF2B5EF4-FFF2-40B4-BE49-F238E27FC236}">
                <a16:creationId xmlns:a16="http://schemas.microsoft.com/office/drawing/2014/main" id="{241C4545-4BCA-25A3-8EF9-42897BD775F9}"/>
              </a:ext>
            </a:extLst>
          </p:cNvPr>
          <p:cNvPicPr>
            <a:picLocks noChangeAspect="1"/>
          </p:cNvPicPr>
          <p:nvPr/>
        </p:nvPicPr>
        <p:blipFill rotWithShape="1">
          <a:blip r:embed="rId2"/>
          <a:srcRect r="-1" b="1682"/>
          <a:stretch/>
        </p:blipFill>
        <p:spPr>
          <a:xfrm>
            <a:off x="914399" y="37071"/>
            <a:ext cx="1033671" cy="1013734"/>
          </a:xfrm>
          <a:prstGeom prst="rect">
            <a:avLst/>
          </a:prstGeom>
        </p:spPr>
      </p:pic>
      <p:pic>
        <p:nvPicPr>
          <p:cNvPr id="1026" name="Picture 2" descr="Faculty of Medicine | Logo">
            <a:extLst>
              <a:ext uri="{FF2B5EF4-FFF2-40B4-BE49-F238E27FC236}">
                <a16:creationId xmlns:a16="http://schemas.microsoft.com/office/drawing/2014/main" id="{6BF59D64-6F72-6152-56A9-5477D21876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93287" y="5939158"/>
            <a:ext cx="1298713" cy="918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2042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D12E-1A86-C42E-507C-F5D17AE919EB}"/>
              </a:ext>
            </a:extLst>
          </p:cNvPr>
          <p:cNvSpPr>
            <a:spLocks noGrp="1"/>
          </p:cNvSpPr>
          <p:nvPr>
            <p:ph type="title"/>
          </p:nvPr>
        </p:nvSpPr>
        <p:spPr/>
        <p:txBody>
          <a:bodyPr>
            <a:normAutofit fontScale="90000"/>
          </a:bodyPr>
          <a:lstStyle/>
          <a:p>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INTRODUCTION (Header 2 style) </a:t>
            </a:r>
            <a:br>
              <a:rPr lang="en-TR" sz="4000" b="1" dirty="0">
                <a:effectLst/>
                <a:latin typeface="Cambria" panose="02040503050406030204" pitchFamily="18" charset="0"/>
                <a:ea typeface="Times New Roman" panose="02020603050405020304" pitchFamily="18" charset="0"/>
                <a:cs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6053BC03-1227-730B-9D5B-9455853CB0D3}"/>
              </a:ext>
            </a:extLst>
          </p:cNvPr>
          <p:cNvSpPr>
            <a:spLocks noGrp="1"/>
          </p:cNvSpPr>
          <p:nvPr>
            <p:ph idx="1"/>
          </p:nvPr>
        </p:nvSpPr>
        <p:spPr/>
        <p:txBody>
          <a:bodyPr/>
          <a:lstStyle/>
          <a:p>
            <a:pPr algn="just">
              <a:spcAft>
                <a:spcPts val="600"/>
              </a:spcAft>
            </a:pPr>
            <a:r>
              <a:rPr lang="en-US" sz="1800" dirty="0">
                <a:effectLst/>
                <a:latin typeface="Times New Roman" panose="02020603050405020304" pitchFamily="18" charset="0"/>
                <a:ea typeface="Times New Roman" panose="02020603050405020304" pitchFamily="18" charset="0"/>
              </a:rPr>
              <a:t>The introduction section should present the scope and objective of the manuscript and state the problem, briefly review the pertinent literature, describe the methods, and provide an overview of the main results of the work.</a:t>
            </a: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4" name="Picture 2" descr="Faculty of Medicine | Logo">
            <a:extLst>
              <a:ext uri="{FF2B5EF4-FFF2-40B4-BE49-F238E27FC236}">
                <a16:creationId xmlns:a16="http://schemas.microsoft.com/office/drawing/2014/main" id="{80F065DE-3243-4A39-35C6-5FFCDF0AD2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3287" y="5939158"/>
            <a:ext cx="1298713" cy="9188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colorful cubes with text&#10;&#10;Description automatically generated">
            <a:extLst>
              <a:ext uri="{FF2B5EF4-FFF2-40B4-BE49-F238E27FC236}">
                <a16:creationId xmlns:a16="http://schemas.microsoft.com/office/drawing/2014/main" id="{34FDFF09-B5B0-CF2D-C86A-9972FA9AC185}"/>
              </a:ext>
            </a:extLst>
          </p:cNvPr>
          <p:cNvPicPr>
            <a:picLocks noChangeAspect="1"/>
          </p:cNvPicPr>
          <p:nvPr/>
        </p:nvPicPr>
        <p:blipFill rotWithShape="1">
          <a:blip r:embed="rId3"/>
          <a:srcRect r="-1" b="1682"/>
          <a:stretch/>
        </p:blipFill>
        <p:spPr>
          <a:xfrm>
            <a:off x="914399" y="37071"/>
            <a:ext cx="1033671" cy="1013734"/>
          </a:xfrm>
          <a:prstGeom prst="rect">
            <a:avLst/>
          </a:prstGeom>
        </p:spPr>
      </p:pic>
    </p:spTree>
    <p:extLst>
      <p:ext uri="{BB962C8B-B14F-4D97-AF65-F5344CB8AC3E}">
        <p14:creationId xmlns:p14="http://schemas.microsoft.com/office/powerpoint/2010/main" val="1386518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fontScale="90000"/>
          </a:bodyPr>
          <a:lstStyle/>
          <a:p>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METHOD (Header 2 style) </a:t>
            </a:r>
            <a:br>
              <a:rPr lang="en-TR" sz="4000" b="1" dirty="0">
                <a:effectLst/>
                <a:latin typeface="Cambria" panose="02040503050406030204" pitchFamily="18" charset="0"/>
                <a:ea typeface="Times New Roman" panose="02020603050405020304" pitchFamily="18" charset="0"/>
                <a:cs typeface="Times New Roman" panose="02020603050405020304" pitchFamily="18" charset="0"/>
              </a:rPr>
            </a:br>
            <a:endParaRPr lang="en-TR" dirty="0"/>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p:txBody>
          <a:bodyPr/>
          <a:lstStyle/>
          <a:p>
            <a:pPr algn="just">
              <a:spcAft>
                <a:spcPts val="600"/>
              </a:spcAft>
            </a:pPr>
            <a:r>
              <a:rPr lang="en-US" sz="1800" dirty="0">
                <a:effectLst/>
                <a:latin typeface="Times New Roman" panose="02020603050405020304" pitchFamily="18" charset="0"/>
                <a:ea typeface="Times New Roman" panose="02020603050405020304" pitchFamily="18" charset="0"/>
              </a:rPr>
              <a:t>The method must be clearly stated and described in sufficient detail and with sufficient references.</a:t>
            </a:r>
            <a:endParaRPr lang="en-TR" sz="1800" dirty="0">
              <a:effectLst/>
              <a:latin typeface="Times New Roman" panose="02020603050405020304" pitchFamily="18" charset="0"/>
              <a:ea typeface="Times New Roman" panose="02020603050405020304" pitchFamily="18" charset="0"/>
            </a:endParaRPr>
          </a:p>
          <a:p>
            <a:pPr algn="just">
              <a:lnSpc>
                <a:spcPct val="115000"/>
              </a:lnSpc>
              <a:spcBef>
                <a:spcPts val="200"/>
              </a:spcBef>
              <a:spcAft>
                <a:spcPts val="600"/>
              </a:spcAft>
            </a:pPr>
            <a:r>
              <a:rPr lang="en-US" sz="1800" b="1" dirty="0">
                <a:effectLst/>
                <a:latin typeface="Cambria" panose="02040503050406030204" pitchFamily="18" charset="0"/>
                <a:ea typeface="Times New Roman" panose="02020603050405020304" pitchFamily="18" charset="0"/>
                <a:cs typeface="Times New Roman" panose="02020603050405020304" pitchFamily="18" charset="0"/>
              </a:rPr>
              <a:t>Subtitle (Header 3 style)</a:t>
            </a:r>
            <a:endParaRPr lang="en-TR" sz="1800" b="1" dirty="0">
              <a:effectLst/>
              <a:latin typeface="Cambria" panose="02040503050406030204" pitchFamily="18" charset="0"/>
              <a:ea typeface="Times New Roman" panose="02020603050405020304" pitchFamily="18" charset="0"/>
              <a:cs typeface="Times New Roman" panose="02020603050405020304" pitchFamily="18" charset="0"/>
            </a:endParaRPr>
          </a:p>
          <a:p>
            <a:pPr algn="just">
              <a:spcAft>
                <a:spcPts val="600"/>
              </a:spcAft>
            </a:pPr>
            <a:r>
              <a:rPr lang="en-US" sz="1800" dirty="0">
                <a:effectLst/>
                <a:latin typeface="Times New Roman" panose="02020603050405020304" pitchFamily="18" charset="0"/>
                <a:ea typeface="Times New Roman" panose="02020603050405020304" pitchFamily="18" charset="0"/>
              </a:rPr>
              <a:t>If it is required, “Header 3” style can be used for subtitles. Please capitalize only the first letters of the subtitle.</a:t>
            </a: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4" name="Picture 2" descr="Faculty of Medicine | Logo">
            <a:extLst>
              <a:ext uri="{FF2B5EF4-FFF2-40B4-BE49-F238E27FC236}">
                <a16:creationId xmlns:a16="http://schemas.microsoft.com/office/drawing/2014/main" id="{2D114377-6DA3-9A20-9F18-AAD95B0B90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3287" y="5939158"/>
            <a:ext cx="1298713" cy="9188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colorful cubes with text&#10;&#10;Description automatically generated">
            <a:extLst>
              <a:ext uri="{FF2B5EF4-FFF2-40B4-BE49-F238E27FC236}">
                <a16:creationId xmlns:a16="http://schemas.microsoft.com/office/drawing/2014/main" id="{3E8F209F-D951-BCEF-3B2E-D952EF8F1E2D}"/>
              </a:ext>
            </a:extLst>
          </p:cNvPr>
          <p:cNvPicPr>
            <a:picLocks noChangeAspect="1"/>
          </p:cNvPicPr>
          <p:nvPr/>
        </p:nvPicPr>
        <p:blipFill rotWithShape="1">
          <a:blip r:embed="rId3"/>
          <a:srcRect r="-1" b="1682"/>
          <a:stretch/>
        </p:blipFill>
        <p:spPr>
          <a:xfrm>
            <a:off x="914399" y="37071"/>
            <a:ext cx="1033671" cy="1013734"/>
          </a:xfrm>
          <a:prstGeom prst="rect">
            <a:avLst/>
          </a:prstGeom>
        </p:spPr>
      </p:pic>
    </p:spTree>
    <p:extLst>
      <p:ext uri="{BB962C8B-B14F-4D97-AF65-F5344CB8AC3E}">
        <p14:creationId xmlns:p14="http://schemas.microsoft.com/office/powerpoint/2010/main" val="38396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FINDINGS (Header 2 style) </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p:txBody>
          <a:bodyPr/>
          <a:lstStyle/>
          <a:p>
            <a:pPr algn="just">
              <a:spcAft>
                <a:spcPts val="600"/>
              </a:spcAft>
            </a:pPr>
            <a:r>
              <a:rPr lang="en-US" sz="1100" dirty="0">
                <a:effectLst/>
                <a:latin typeface="Times New Roman" panose="02020603050405020304" pitchFamily="18" charset="0"/>
                <a:ea typeface="Times New Roman" panose="02020603050405020304" pitchFamily="18" charset="0"/>
              </a:rPr>
              <a:t>The findings and arguments of the work should be explicitly described and illustrated. Supporting figures and tables of the results may be included in the manuscript.</a:t>
            </a:r>
            <a:endParaRPr lang="en-TR" sz="1100" dirty="0">
              <a:effectLst/>
              <a:latin typeface="Times New Roman" panose="02020603050405020304" pitchFamily="18" charset="0"/>
              <a:ea typeface="Times New Roman" panose="02020603050405020304" pitchFamily="18" charset="0"/>
            </a:endParaRPr>
          </a:p>
          <a:p>
            <a:pPr algn="just">
              <a:spcAft>
                <a:spcPts val="600"/>
              </a:spcAft>
            </a:pPr>
            <a:r>
              <a:rPr lang="en-US" sz="1100" dirty="0">
                <a:effectLst/>
                <a:latin typeface="Times New Roman" panose="02020603050405020304" pitchFamily="18" charset="0"/>
                <a:ea typeface="Times New Roman" panose="02020603050405020304" pitchFamily="18" charset="0"/>
              </a:rPr>
              <a:t>All the tables and figures should be centered. Spaces between table rows should be removed. Figures and tables should be numbered. Figure headers should be placed under the figure (Figure 1). Table headers should be placed at the top (Table 1). “Caption Style” should be used for all captions.</a:t>
            </a:r>
          </a:p>
          <a:p>
            <a:pPr algn="just">
              <a:spcAft>
                <a:spcPts val="600"/>
              </a:spcAft>
            </a:pPr>
            <a:r>
              <a:rPr kumimoji="0" lang="en-US" altLang="en-TR"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Equations should be numbered consecutively throughout the text with the numbering in parentheses to the right of the equation. Please use 1x2 table without border lines as below to align equations in the text. The word "equation" should be shortened by "Eq." when used in the text, except at the beginning of a sentence. Equation 1 shows a sample formula, at the same time Eq. 1 defines the area of circle.</a:t>
            </a:r>
            <a:endParaRPr kumimoji="0" lang="en-US" altLang="en-TR" sz="11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spcAft>
                <a:spcPts val="600"/>
              </a:spcAft>
            </a:pPr>
            <a:endParaRPr lang="en-US" sz="1100" dirty="0">
              <a:effectLst/>
              <a:latin typeface="Times New Roman" panose="02020603050405020304" pitchFamily="18" charset="0"/>
              <a:ea typeface="Times New Roman" panose="02020603050405020304" pitchFamily="18" charset="0"/>
            </a:endParaRPr>
          </a:p>
          <a:p>
            <a:pPr algn="just">
              <a:spcAft>
                <a:spcPts val="600"/>
              </a:spcAft>
            </a:pPr>
            <a:endParaRPr lang="en-US" sz="1800" dirty="0">
              <a:latin typeface="Times New Roman" panose="02020603050405020304" pitchFamily="18" charset="0"/>
              <a:ea typeface="Times New Roman" panose="02020603050405020304" pitchFamily="18" charset="0"/>
            </a:endParaRPr>
          </a:p>
          <a:p>
            <a:pPr algn="just">
              <a:spcAft>
                <a:spcPts val="600"/>
              </a:spcAft>
            </a:pP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4" name="Picture 2" descr="Faculty of Medicine | Logo">
            <a:extLst>
              <a:ext uri="{FF2B5EF4-FFF2-40B4-BE49-F238E27FC236}">
                <a16:creationId xmlns:a16="http://schemas.microsoft.com/office/drawing/2014/main" id="{2D114377-6DA3-9A20-9F18-AAD95B0B90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3287" y="5939158"/>
            <a:ext cx="1298713" cy="9188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colorful cubes with text&#10;&#10;Description automatically generated">
            <a:extLst>
              <a:ext uri="{FF2B5EF4-FFF2-40B4-BE49-F238E27FC236}">
                <a16:creationId xmlns:a16="http://schemas.microsoft.com/office/drawing/2014/main" id="{3E8F209F-D951-BCEF-3B2E-D952EF8F1E2D}"/>
              </a:ext>
            </a:extLst>
          </p:cNvPr>
          <p:cNvPicPr>
            <a:picLocks noChangeAspect="1"/>
          </p:cNvPicPr>
          <p:nvPr/>
        </p:nvPicPr>
        <p:blipFill rotWithShape="1">
          <a:blip r:embed="rId3"/>
          <a:srcRect r="-1" b="1682"/>
          <a:stretch/>
        </p:blipFill>
        <p:spPr>
          <a:xfrm>
            <a:off x="914399" y="37071"/>
            <a:ext cx="1033671" cy="1013734"/>
          </a:xfrm>
          <a:prstGeom prst="rect">
            <a:avLst/>
          </a:prstGeom>
        </p:spPr>
      </p:pic>
      <p:pic>
        <p:nvPicPr>
          <p:cNvPr id="10" name="Resim 2">
            <a:extLst>
              <a:ext uri="{FF2B5EF4-FFF2-40B4-BE49-F238E27FC236}">
                <a16:creationId xmlns:a16="http://schemas.microsoft.com/office/drawing/2014/main" id="{B2C50ABF-523C-3BFF-80FD-CE28D43FAF2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07314" y="4585063"/>
            <a:ext cx="2289175" cy="1409700"/>
          </a:xfrm>
          <a:prstGeom prst="rect">
            <a:avLst/>
          </a:prstGeom>
          <a:noFill/>
        </p:spPr>
      </p:pic>
      <p:sp>
        <p:nvSpPr>
          <p:cNvPr id="12" name="TextBox 11">
            <a:extLst>
              <a:ext uri="{FF2B5EF4-FFF2-40B4-BE49-F238E27FC236}">
                <a16:creationId xmlns:a16="http://schemas.microsoft.com/office/drawing/2014/main" id="{287FE0C1-8ADF-E005-8200-E2D32B28DBCF}"/>
              </a:ext>
            </a:extLst>
          </p:cNvPr>
          <p:cNvSpPr txBox="1"/>
          <p:nvPr/>
        </p:nvSpPr>
        <p:spPr>
          <a:xfrm>
            <a:off x="1207314" y="5994763"/>
            <a:ext cx="2079583" cy="184666"/>
          </a:xfrm>
          <a:prstGeom prst="rect">
            <a:avLst/>
          </a:prstGeom>
          <a:noFill/>
        </p:spPr>
        <p:txBody>
          <a:bodyPr wrap="square">
            <a:spAutoFit/>
          </a:bodyPr>
          <a:lstStyle/>
          <a:p>
            <a:pPr algn="ctr">
              <a:spcBef>
                <a:spcPts val="600"/>
              </a:spcBef>
              <a:spcAft>
                <a:spcPts val="600"/>
              </a:spcAft>
            </a:pPr>
            <a:r>
              <a:rPr lang="en-US" sz="600" i="1" dirty="0">
                <a:solidFill>
                  <a:srgbClr val="404040"/>
                </a:solidFill>
                <a:effectLst/>
                <a:latin typeface="Times New Roman" panose="02020603050405020304" pitchFamily="18" charset="0"/>
                <a:ea typeface="Times New Roman" panose="02020603050405020304" pitchFamily="18" charset="0"/>
              </a:rPr>
              <a:t>Figure 1. Title (Caption Style)</a:t>
            </a:r>
            <a:endParaRPr lang="en-TR" sz="600" i="1" dirty="0">
              <a:solidFill>
                <a:srgbClr val="404040"/>
              </a:solidFill>
              <a:effectLst/>
              <a:latin typeface="Times New Roman" panose="02020603050405020304" pitchFamily="18" charset="0"/>
              <a:ea typeface="Times New Roman" panose="02020603050405020304" pitchFamily="18" charset="0"/>
            </a:endParaRPr>
          </a:p>
        </p:txBody>
      </p:sp>
      <p:graphicFrame>
        <p:nvGraphicFramePr>
          <p:cNvPr id="13" name="Table 12">
            <a:extLst>
              <a:ext uri="{FF2B5EF4-FFF2-40B4-BE49-F238E27FC236}">
                <a16:creationId xmlns:a16="http://schemas.microsoft.com/office/drawing/2014/main" id="{020118DF-F6DB-9007-B9D1-40DE684D8287}"/>
              </a:ext>
            </a:extLst>
          </p:cNvPr>
          <p:cNvGraphicFramePr>
            <a:graphicFrameLocks noGrp="1"/>
          </p:cNvGraphicFramePr>
          <p:nvPr>
            <p:extLst>
              <p:ext uri="{D42A27DB-BD31-4B8C-83A1-F6EECF244321}">
                <p14:modId xmlns:p14="http://schemas.microsoft.com/office/powerpoint/2010/main" val="1898341025"/>
              </p:ext>
            </p:extLst>
          </p:nvPr>
        </p:nvGraphicFramePr>
        <p:xfrm>
          <a:off x="4090579" y="4585063"/>
          <a:ext cx="2199009" cy="1148472"/>
        </p:xfrm>
        <a:graphic>
          <a:graphicData uri="http://schemas.openxmlformats.org/drawingml/2006/table">
            <a:tbl>
              <a:tblPr firstRow="1" firstCol="1" bandRow="1">
                <a:tableStyleId>{5C22544A-7EE6-4342-B048-85BDC9FD1C3A}</a:tableStyleId>
              </a:tblPr>
              <a:tblGrid>
                <a:gridCol w="733003">
                  <a:extLst>
                    <a:ext uri="{9D8B030D-6E8A-4147-A177-3AD203B41FA5}">
                      <a16:colId xmlns:a16="http://schemas.microsoft.com/office/drawing/2014/main" val="2654543866"/>
                    </a:ext>
                  </a:extLst>
                </a:gridCol>
                <a:gridCol w="733003">
                  <a:extLst>
                    <a:ext uri="{9D8B030D-6E8A-4147-A177-3AD203B41FA5}">
                      <a16:colId xmlns:a16="http://schemas.microsoft.com/office/drawing/2014/main" val="2130296765"/>
                    </a:ext>
                  </a:extLst>
                </a:gridCol>
                <a:gridCol w="733003">
                  <a:extLst>
                    <a:ext uri="{9D8B030D-6E8A-4147-A177-3AD203B41FA5}">
                      <a16:colId xmlns:a16="http://schemas.microsoft.com/office/drawing/2014/main" val="3731917003"/>
                    </a:ext>
                  </a:extLst>
                </a:gridCol>
              </a:tblGrid>
              <a:tr h="382824">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40962156"/>
                  </a:ext>
                </a:extLst>
              </a:tr>
              <a:tr h="382824">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8960880"/>
                  </a:ext>
                </a:extLst>
              </a:tr>
              <a:tr h="382824">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a:effectLst/>
                        </a:rPr>
                        <a:t>Sample text</a:t>
                      </a:r>
                      <a:endParaRPr lang="en-TR" sz="9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600"/>
                        </a:spcAft>
                      </a:pPr>
                      <a:r>
                        <a:rPr lang="en-US" sz="900" dirty="0">
                          <a:effectLst/>
                        </a:rPr>
                        <a:t>Sample text</a:t>
                      </a:r>
                      <a:endParaRPr lang="en-TR" sz="9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32937779"/>
                  </a:ext>
                </a:extLst>
              </a:tr>
            </a:tbl>
          </a:graphicData>
        </a:graphic>
      </p:graphicFrame>
      <p:sp>
        <p:nvSpPr>
          <p:cNvPr id="14" name="Rectangle 4">
            <a:extLst>
              <a:ext uri="{FF2B5EF4-FFF2-40B4-BE49-F238E27FC236}">
                <a16:creationId xmlns:a16="http://schemas.microsoft.com/office/drawing/2014/main" id="{6FE36F90-92E2-EB95-AE8A-D9A88A37B0DC}"/>
              </a:ext>
            </a:extLst>
          </p:cNvPr>
          <p:cNvSpPr>
            <a:spLocks noChangeArrowheads="1"/>
          </p:cNvSpPr>
          <p:nvPr/>
        </p:nvSpPr>
        <p:spPr bwMode="auto">
          <a:xfrm>
            <a:off x="4252869" y="5767604"/>
            <a:ext cx="18431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TR" sz="1000" b="0" i="1" u="none" strike="noStrike" cap="none" normalizeH="0" baseline="0" dirty="0">
                <a:ln>
                  <a:noFill/>
                </a:ln>
                <a:solidFill>
                  <a:srgbClr val="404040"/>
                </a:solidFill>
                <a:effectLst/>
                <a:latin typeface="Arial" panose="020B0604020202020204" pitchFamily="34" charset="0"/>
                <a:ea typeface="Times New Roman" panose="02020603050405020304" pitchFamily="18" charset="0"/>
              </a:rPr>
              <a:t>Table 1. Title (Caption Style)</a:t>
            </a:r>
            <a:endParaRPr kumimoji="0" lang="en-US" altLang="en-TR" sz="18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15" name="Table 14">
                <a:extLst>
                  <a:ext uri="{FF2B5EF4-FFF2-40B4-BE49-F238E27FC236}">
                    <a16:creationId xmlns:a16="http://schemas.microsoft.com/office/drawing/2014/main" id="{C23765DE-8FBD-7739-2780-B20D23DA2921}"/>
                  </a:ext>
                </a:extLst>
              </p:cNvPr>
              <p:cNvGraphicFramePr>
                <a:graphicFrameLocks noGrp="1"/>
              </p:cNvGraphicFramePr>
              <p:nvPr>
                <p:extLst>
                  <p:ext uri="{D42A27DB-BD31-4B8C-83A1-F6EECF244321}">
                    <p14:modId xmlns:p14="http://schemas.microsoft.com/office/powerpoint/2010/main" val="1272386838"/>
                  </p:ext>
                </p:extLst>
              </p:nvPr>
            </p:nvGraphicFramePr>
            <p:xfrm>
              <a:off x="6528975" y="4647815"/>
              <a:ext cx="4101465" cy="259080"/>
            </p:xfrm>
            <a:graphic>
              <a:graphicData uri="http://schemas.openxmlformats.org/drawingml/2006/table">
                <a:tbl>
                  <a:tblPr firstRow="1" firstCol="1" bandRow="1">
                    <a:tableStyleId>{5C22544A-7EE6-4342-B048-85BDC9FD1C3A}</a:tableStyleId>
                  </a:tblPr>
                  <a:tblGrid>
                    <a:gridCol w="3417570">
                      <a:extLst>
                        <a:ext uri="{9D8B030D-6E8A-4147-A177-3AD203B41FA5}">
                          <a16:colId xmlns:a16="http://schemas.microsoft.com/office/drawing/2014/main" val="234384736"/>
                        </a:ext>
                      </a:extLst>
                    </a:gridCol>
                    <a:gridCol w="683895">
                      <a:extLst>
                        <a:ext uri="{9D8B030D-6E8A-4147-A177-3AD203B41FA5}">
                          <a16:colId xmlns:a16="http://schemas.microsoft.com/office/drawing/2014/main" val="3125809195"/>
                        </a:ext>
                      </a:extLst>
                    </a:gridCol>
                  </a:tblGrid>
                  <a:tr h="259080">
                    <a:tc>
                      <a:txBody>
                        <a:bodyPr/>
                        <a:lstStyle/>
                        <a:p>
                          <a:pPr algn="just">
                            <a:spcAft>
                              <a:spcPts val="600"/>
                            </a:spcAft>
                          </a:pPr>
                          <a14:m>
                            <m:oMath xmlns:m="http://schemas.openxmlformats.org/officeDocument/2006/math">
                              <m:r>
                                <a:rPr lang="en-US" sz="900">
                                  <a:effectLst/>
                                  <a:latin typeface="Cambria Math" panose="02040503050406030204" pitchFamily="18" charset="0"/>
                                </a:rPr>
                                <m:t>𝐴</m:t>
                              </m:r>
                              <m:r>
                                <a:rPr lang="en-US" sz="900">
                                  <a:effectLst/>
                                  <a:latin typeface="Cambria Math" panose="02040503050406030204" pitchFamily="18" charset="0"/>
                                </a:rPr>
                                <m:t>=</m:t>
                              </m:r>
                              <m:r>
                                <a:rPr lang="en-US" sz="900">
                                  <a:effectLst/>
                                  <a:latin typeface="Cambria Math" panose="02040503050406030204" pitchFamily="18" charset="0"/>
                                </a:rPr>
                                <m:t>𝜋</m:t>
                              </m:r>
                              <m:sSup>
                                <m:sSupPr>
                                  <m:ctrlPr>
                                    <a:rPr lang="en-TR" sz="900" i="1">
                                      <a:effectLst/>
                                      <a:latin typeface="Cambria Math" panose="02040503050406030204" pitchFamily="18" charset="0"/>
                                    </a:rPr>
                                  </m:ctrlPr>
                                </m:sSupPr>
                                <m:e>
                                  <m:r>
                                    <a:rPr lang="en-US" sz="900">
                                      <a:effectLst/>
                                      <a:latin typeface="Cambria Math" panose="02040503050406030204" pitchFamily="18" charset="0"/>
                                    </a:rPr>
                                    <m:t>𝑟</m:t>
                                  </m:r>
                                </m:e>
                                <m:sup>
                                  <m:r>
                                    <a:rPr lang="en-US" sz="900">
                                      <a:effectLst/>
                                      <a:latin typeface="Cambria Math" panose="02040503050406030204" pitchFamily="18" charset="0"/>
                                    </a:rPr>
                                    <m:t>2</m:t>
                                  </m:r>
                                </m:sup>
                              </m:sSup>
                            </m:oMath>
                          </a14:m>
                          <a:r>
                            <a:rPr lang="en-US" sz="900" dirty="0">
                              <a:effectLst/>
                            </a:rPr>
                            <a:t>        </a:t>
                          </a:r>
                          <a:endParaRPr lang="en-TR" sz="9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r">
                            <a:spcAft>
                              <a:spcPts val="600"/>
                            </a:spcAft>
                          </a:pPr>
                          <a:r>
                            <a:rPr lang="en-US" sz="900" dirty="0">
                              <a:effectLst/>
                            </a:rPr>
                            <a:t>(1)</a:t>
                          </a:r>
                          <a:endParaRPr lang="en-TR" sz="9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924814"/>
                      </a:ext>
                    </a:extLst>
                  </a:tr>
                </a:tbl>
              </a:graphicData>
            </a:graphic>
          </p:graphicFrame>
        </mc:Choice>
        <mc:Fallback xmlns="">
          <p:graphicFrame>
            <p:nvGraphicFramePr>
              <p:cNvPr id="15" name="Table 14">
                <a:extLst>
                  <a:ext uri="{FF2B5EF4-FFF2-40B4-BE49-F238E27FC236}">
                    <a16:creationId xmlns:a16="http://schemas.microsoft.com/office/drawing/2014/main" id="{C23765DE-8FBD-7739-2780-B20D23DA2921}"/>
                  </a:ext>
                </a:extLst>
              </p:cNvPr>
              <p:cNvGraphicFramePr>
                <a:graphicFrameLocks noGrp="1"/>
              </p:cNvGraphicFramePr>
              <p:nvPr>
                <p:extLst>
                  <p:ext uri="{D42A27DB-BD31-4B8C-83A1-F6EECF244321}">
                    <p14:modId xmlns:p14="http://schemas.microsoft.com/office/powerpoint/2010/main" val="1272386838"/>
                  </p:ext>
                </p:extLst>
              </p:nvPr>
            </p:nvGraphicFramePr>
            <p:xfrm>
              <a:off x="6528975" y="4647815"/>
              <a:ext cx="4101465" cy="259080"/>
            </p:xfrm>
            <a:graphic>
              <a:graphicData uri="http://schemas.openxmlformats.org/drawingml/2006/table">
                <a:tbl>
                  <a:tblPr firstRow="1" firstCol="1" bandRow="1">
                    <a:tableStyleId>{5C22544A-7EE6-4342-B048-85BDC9FD1C3A}</a:tableStyleId>
                  </a:tblPr>
                  <a:tblGrid>
                    <a:gridCol w="3417570">
                      <a:extLst>
                        <a:ext uri="{9D8B030D-6E8A-4147-A177-3AD203B41FA5}">
                          <a16:colId xmlns:a16="http://schemas.microsoft.com/office/drawing/2014/main" val="234384736"/>
                        </a:ext>
                      </a:extLst>
                    </a:gridCol>
                    <a:gridCol w="683895">
                      <a:extLst>
                        <a:ext uri="{9D8B030D-6E8A-4147-A177-3AD203B41FA5}">
                          <a16:colId xmlns:a16="http://schemas.microsoft.com/office/drawing/2014/main" val="3125809195"/>
                        </a:ext>
                      </a:extLst>
                    </a:gridCol>
                  </a:tblGrid>
                  <a:tr h="259080">
                    <a:tc>
                      <a:txBody>
                        <a:bodyPr/>
                        <a:lstStyle/>
                        <a:p>
                          <a:endParaRPr lang="en-TR"/>
                        </a:p>
                      </a:txBody>
                      <a:tcPr marL="68580" marR="68580" marT="0" marB="0">
                        <a:blipFill>
                          <a:blip r:embed="rId5"/>
                          <a:stretch>
                            <a:fillRect l="-370" t="-13636" r="-20741" b="-9091"/>
                          </a:stretch>
                        </a:blipFill>
                      </a:tcPr>
                    </a:tc>
                    <a:tc>
                      <a:txBody>
                        <a:bodyPr/>
                        <a:lstStyle/>
                        <a:p>
                          <a:pPr algn="r">
                            <a:spcAft>
                              <a:spcPts val="600"/>
                            </a:spcAft>
                          </a:pPr>
                          <a:r>
                            <a:rPr lang="en-US" sz="900" dirty="0">
                              <a:effectLst/>
                            </a:rPr>
                            <a:t>(1)</a:t>
                          </a:r>
                          <a:endParaRPr lang="en-TR" sz="9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924814"/>
                      </a:ext>
                    </a:extLst>
                  </a:tr>
                </a:tbl>
              </a:graphicData>
            </a:graphic>
          </p:graphicFrame>
        </mc:Fallback>
      </mc:AlternateContent>
    </p:spTree>
    <p:extLst>
      <p:ext uri="{BB962C8B-B14F-4D97-AF65-F5344CB8AC3E}">
        <p14:creationId xmlns:p14="http://schemas.microsoft.com/office/powerpoint/2010/main" val="2217133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fontScale="90000"/>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DISCUSSION AND CONCLUSIONS (Header 2 style) </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p:txBody>
          <a:bodyPr/>
          <a:lstStyle/>
          <a:p>
            <a:pPr algn="just">
              <a:spcAft>
                <a:spcPts val="600"/>
              </a:spcAft>
            </a:pPr>
            <a:r>
              <a:rPr lang="en-US" sz="1800" dirty="0">
                <a:effectLst/>
                <a:latin typeface="Times New Roman" panose="02020603050405020304" pitchFamily="18" charset="0"/>
                <a:ea typeface="Times New Roman" panose="02020603050405020304" pitchFamily="18" charset="0"/>
              </a:rPr>
              <a:t>Discussion and Conclusions should include the principles and generalizations inferred from the results, any exceptions to, or problems with these principles and generalizations, theoretical and/or practical implications of the work, and recommendations.</a:t>
            </a:r>
            <a:endParaRPr lang="en-TR" sz="1800" dirty="0">
              <a:effectLst/>
              <a:latin typeface="Times New Roman" panose="02020603050405020304" pitchFamily="18" charset="0"/>
              <a:ea typeface="Times New Roman" panose="02020603050405020304" pitchFamily="18" charset="0"/>
            </a:endParaRPr>
          </a:p>
          <a:p>
            <a:endParaRPr lang="en-TR" dirty="0"/>
          </a:p>
        </p:txBody>
      </p:sp>
      <p:pic>
        <p:nvPicPr>
          <p:cNvPr id="4" name="Picture 2" descr="Faculty of Medicine | Logo">
            <a:extLst>
              <a:ext uri="{FF2B5EF4-FFF2-40B4-BE49-F238E27FC236}">
                <a16:creationId xmlns:a16="http://schemas.microsoft.com/office/drawing/2014/main" id="{2D114377-6DA3-9A20-9F18-AAD95B0B90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3287" y="5939158"/>
            <a:ext cx="1298713" cy="9188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colorful cubes with text&#10;&#10;Description automatically generated">
            <a:extLst>
              <a:ext uri="{FF2B5EF4-FFF2-40B4-BE49-F238E27FC236}">
                <a16:creationId xmlns:a16="http://schemas.microsoft.com/office/drawing/2014/main" id="{3E8F209F-D951-BCEF-3B2E-D952EF8F1E2D}"/>
              </a:ext>
            </a:extLst>
          </p:cNvPr>
          <p:cNvPicPr>
            <a:picLocks noChangeAspect="1"/>
          </p:cNvPicPr>
          <p:nvPr/>
        </p:nvPicPr>
        <p:blipFill rotWithShape="1">
          <a:blip r:embed="rId3"/>
          <a:srcRect r="-1" b="1682"/>
          <a:stretch/>
        </p:blipFill>
        <p:spPr>
          <a:xfrm>
            <a:off x="914399" y="37071"/>
            <a:ext cx="1033671" cy="1013734"/>
          </a:xfrm>
          <a:prstGeom prst="rect">
            <a:avLst/>
          </a:prstGeom>
        </p:spPr>
      </p:pic>
    </p:spTree>
    <p:extLst>
      <p:ext uri="{BB962C8B-B14F-4D97-AF65-F5344CB8AC3E}">
        <p14:creationId xmlns:p14="http://schemas.microsoft.com/office/powerpoint/2010/main" val="309325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REFERENCES (Header 2 style)</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p:txBody>
          <a:bodyPr/>
          <a:lstStyle/>
          <a:p>
            <a:pPr algn="just">
              <a:spcAft>
                <a:spcPts val="600"/>
              </a:spcAft>
            </a:pPr>
            <a:r>
              <a:rPr lang="en-US" sz="1800" dirty="0">
                <a:effectLst/>
                <a:latin typeface="Times New Roman" panose="02020603050405020304" pitchFamily="18" charset="0"/>
                <a:ea typeface="SimSun" panose="02010600030101010101" pitchFamily="2" charset="-122"/>
              </a:rPr>
              <a:t>References should be listed in alphabetical order using References Style and presented in a format according to the American Psychological Association, Sixth Edition: </a:t>
            </a:r>
            <a:r>
              <a:rPr lang="en-US" sz="1800" u="sng" dirty="0">
                <a:solidFill>
                  <a:srgbClr val="0000FF"/>
                </a:solidFill>
                <a:effectLst/>
                <a:latin typeface="Times New Roman" panose="02020603050405020304" pitchFamily="18" charset="0"/>
                <a:ea typeface="SimSun" panose="02010600030101010101" pitchFamily="2" charset="-122"/>
                <a:hlinkClick r:id="rId2"/>
              </a:rPr>
              <a:t>http://www.apastyle.org/manual/</a:t>
            </a:r>
            <a:endParaRPr lang="en-TR" sz="1800" dirty="0">
              <a:effectLst/>
              <a:latin typeface="Times New Roman" panose="02020603050405020304" pitchFamily="18" charset="0"/>
              <a:ea typeface="SimSun" panose="02010600030101010101" pitchFamily="2" charset="-122"/>
            </a:endParaRPr>
          </a:p>
          <a:p>
            <a:endParaRPr lang="en-TR" dirty="0"/>
          </a:p>
        </p:txBody>
      </p:sp>
      <p:pic>
        <p:nvPicPr>
          <p:cNvPr id="4" name="Picture 2" descr="Faculty of Medicine | Logo">
            <a:extLst>
              <a:ext uri="{FF2B5EF4-FFF2-40B4-BE49-F238E27FC236}">
                <a16:creationId xmlns:a16="http://schemas.microsoft.com/office/drawing/2014/main" id="{2D114377-6DA3-9A20-9F18-AAD95B0B90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93287" y="5939158"/>
            <a:ext cx="1298713" cy="9188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colorful cubes with text&#10;&#10;Description automatically generated">
            <a:extLst>
              <a:ext uri="{FF2B5EF4-FFF2-40B4-BE49-F238E27FC236}">
                <a16:creationId xmlns:a16="http://schemas.microsoft.com/office/drawing/2014/main" id="{3E8F209F-D951-BCEF-3B2E-D952EF8F1E2D}"/>
              </a:ext>
            </a:extLst>
          </p:cNvPr>
          <p:cNvPicPr>
            <a:picLocks noChangeAspect="1"/>
          </p:cNvPicPr>
          <p:nvPr/>
        </p:nvPicPr>
        <p:blipFill rotWithShape="1">
          <a:blip r:embed="rId4"/>
          <a:srcRect r="-1" b="1682"/>
          <a:stretch/>
        </p:blipFill>
        <p:spPr>
          <a:xfrm>
            <a:off x="914399" y="37071"/>
            <a:ext cx="1033671" cy="1013734"/>
          </a:xfrm>
          <a:prstGeom prst="rect">
            <a:avLst/>
          </a:prstGeom>
        </p:spPr>
      </p:pic>
    </p:spTree>
    <p:extLst>
      <p:ext uri="{BB962C8B-B14F-4D97-AF65-F5344CB8AC3E}">
        <p14:creationId xmlns:p14="http://schemas.microsoft.com/office/powerpoint/2010/main" val="2616467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GUIDELINE for AUTHORS</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a:xfrm>
            <a:off x="914400" y="2237411"/>
            <a:ext cx="10363200" cy="2421903"/>
          </a:xfrm>
        </p:spPr>
        <p:txBody>
          <a:bodyPr>
            <a:normAutofit fontScale="85000" lnSpcReduction="10000"/>
          </a:bodyPr>
          <a:lstStyle/>
          <a:p>
            <a:pPr algn="just">
              <a:spcAft>
                <a:spcPts val="600"/>
              </a:spcAft>
            </a:pPr>
            <a:r>
              <a:rPr lang="en-TR" sz="1800" dirty="0">
                <a:effectLst/>
                <a:latin typeface="Times New Roman" panose="02020603050405020304" pitchFamily="18" charset="0"/>
                <a:ea typeface="Times New Roman" panose="02020603050405020304" pitchFamily="18" charset="0"/>
              </a:rPr>
              <a:t>Conference uses a double-blind review, which means that both reviewers and author identities are conceived from the reviewers, and vice versa, throughout the review process. </a:t>
            </a:r>
            <a:r>
              <a:rPr lang="en-US" sz="1800" dirty="0">
                <a:effectLst/>
                <a:latin typeface="Times New Roman" panose="02020603050405020304" pitchFamily="18" charset="0"/>
                <a:ea typeface="Times New Roman" panose="02020603050405020304" pitchFamily="18" charset="0"/>
              </a:rPr>
              <a:t>To facilitate this</a:t>
            </a:r>
            <a:r>
              <a:rPr lang="en-TR" sz="1800" dirty="0">
                <a:effectLst/>
                <a:latin typeface="Times New Roman" panose="02020603050405020304" pitchFamily="18" charset="0"/>
                <a:ea typeface="Times New Roman" panose="02020603050405020304" pitchFamily="18" charset="0"/>
              </a:rPr>
              <a:t>, authors </a:t>
            </a:r>
            <a:r>
              <a:rPr lang="en-US" sz="1800" dirty="0">
                <a:effectLst/>
                <a:latin typeface="Times New Roman" panose="02020603050405020304" pitchFamily="18" charset="0"/>
                <a:ea typeface="Times New Roman" panose="02020603050405020304" pitchFamily="18" charset="0"/>
              </a:rPr>
              <a:t>need to ensure that their manuscripts are prepared in a way that does not give away their identity and their names must not appear anywhere in the manuscript. </a:t>
            </a:r>
            <a:r>
              <a:rPr lang="en-US" sz="1800" dirty="0">
                <a:solidFill>
                  <a:srgbClr val="FF0000"/>
                </a:solidFill>
                <a:effectLst/>
                <a:latin typeface="Times New Roman" panose="02020603050405020304" pitchFamily="18" charset="0"/>
                <a:ea typeface="Times New Roman" panose="02020603050405020304" pitchFamily="18" charset="0"/>
              </a:rPr>
              <a:t>The submitted manuscript must not have been published anywhere before and should not be entered into the evaluation process for publication elsewhere. The scientific responsibility of the manuscript belongs to the author.</a:t>
            </a:r>
            <a:endParaRPr lang="en-TR" sz="1800" dirty="0">
              <a:effectLst/>
              <a:latin typeface="Times New Roman" panose="02020603050405020304" pitchFamily="18" charset="0"/>
              <a:ea typeface="Times New Roman" panose="02020603050405020304" pitchFamily="18" charset="0"/>
            </a:endParaRPr>
          </a:p>
          <a:p>
            <a:pPr algn="just">
              <a:spcAft>
                <a:spcPts val="600"/>
              </a:spcAft>
            </a:pPr>
            <a:r>
              <a:rPr lang="en-US" sz="1800" dirty="0">
                <a:effectLst/>
                <a:latin typeface="Times New Roman" panose="02020603050405020304" pitchFamily="18" charset="0"/>
                <a:ea typeface="Times New Roman" panose="02020603050405020304" pitchFamily="18" charset="0"/>
              </a:rPr>
              <a:t>Manuscripts should be submitted in Turkish as well as in English by using .doc or .docx formats. Manuscripts should be written using to this template including the following headings: </a:t>
            </a:r>
          </a:p>
          <a:p>
            <a:pPr marL="1069848" lvl="4" indent="0" algn="just">
              <a:spcAft>
                <a:spcPts val="600"/>
              </a:spcAft>
              <a:buNone/>
            </a:pPr>
            <a:endParaRPr lang="en-TR" sz="1200" dirty="0">
              <a:effectLst/>
              <a:latin typeface="Times New Roman" panose="02020603050405020304" pitchFamily="18" charset="0"/>
              <a:ea typeface="Times New Roman" panose="02020603050405020304" pitchFamily="18" charset="0"/>
            </a:endParaRPr>
          </a:p>
          <a:p>
            <a:endParaRPr lang="en-TR" dirty="0"/>
          </a:p>
        </p:txBody>
      </p:sp>
      <p:pic>
        <p:nvPicPr>
          <p:cNvPr id="4" name="Picture 2" descr="Faculty of Medicine | Logo">
            <a:extLst>
              <a:ext uri="{FF2B5EF4-FFF2-40B4-BE49-F238E27FC236}">
                <a16:creationId xmlns:a16="http://schemas.microsoft.com/office/drawing/2014/main" id="{2D114377-6DA3-9A20-9F18-AAD95B0B90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3287" y="5939158"/>
            <a:ext cx="1298713" cy="9188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colorful cubes with text&#10;&#10;Description automatically generated">
            <a:extLst>
              <a:ext uri="{FF2B5EF4-FFF2-40B4-BE49-F238E27FC236}">
                <a16:creationId xmlns:a16="http://schemas.microsoft.com/office/drawing/2014/main" id="{3E8F209F-D951-BCEF-3B2E-D952EF8F1E2D}"/>
              </a:ext>
            </a:extLst>
          </p:cNvPr>
          <p:cNvPicPr>
            <a:picLocks noChangeAspect="1"/>
          </p:cNvPicPr>
          <p:nvPr/>
        </p:nvPicPr>
        <p:blipFill rotWithShape="1">
          <a:blip r:embed="rId3"/>
          <a:srcRect r="-1" b="1682"/>
          <a:stretch/>
        </p:blipFill>
        <p:spPr>
          <a:xfrm>
            <a:off x="914399" y="37071"/>
            <a:ext cx="1033671" cy="1013734"/>
          </a:xfrm>
          <a:prstGeom prst="rect">
            <a:avLst/>
          </a:prstGeom>
        </p:spPr>
      </p:pic>
      <p:sp>
        <p:nvSpPr>
          <p:cNvPr id="6" name="TextBox 5">
            <a:extLst>
              <a:ext uri="{FF2B5EF4-FFF2-40B4-BE49-F238E27FC236}">
                <a16:creationId xmlns:a16="http://schemas.microsoft.com/office/drawing/2014/main" id="{787BF06B-A5E3-76B3-DE83-8B782B0B9BDA}"/>
              </a:ext>
            </a:extLst>
          </p:cNvPr>
          <p:cNvSpPr txBox="1"/>
          <p:nvPr/>
        </p:nvSpPr>
        <p:spPr>
          <a:xfrm>
            <a:off x="1948070" y="4382642"/>
            <a:ext cx="3873585" cy="2015936"/>
          </a:xfrm>
          <a:prstGeom prst="rect">
            <a:avLst/>
          </a:prstGeom>
          <a:noFill/>
        </p:spPr>
        <p:txBody>
          <a:bodyPr wrap="square" rtlCol="0">
            <a:spAutoFit/>
          </a:bodyPr>
          <a:lstStyle/>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Title - Abstract - Keywords (in English),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Title - Abstract – Keywords (in Turkish),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Introduction,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Methods,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Findings,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Discussion and Conclusions, </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(if necessary) Acknowledgements,</a:t>
            </a: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References and</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r>
              <a:rPr lang="en-US" sz="800" dirty="0">
                <a:effectLst/>
                <a:latin typeface="Times New Roman" panose="02020603050405020304" pitchFamily="18" charset="0"/>
                <a:ea typeface="Times New Roman" panose="02020603050405020304" pitchFamily="18" charset="0"/>
              </a:rPr>
              <a:t>(if necessary) Additional Files.</a:t>
            </a:r>
            <a:endParaRPr lang="en-TR" sz="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Symbol" pitchFamily="2" charset="2"/>
              <a:buChar char=""/>
            </a:pPr>
            <a:endParaRPr lang="en-TR" sz="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91152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1282B-22D6-F024-D823-BF06593B029F}"/>
              </a:ext>
            </a:extLst>
          </p:cNvPr>
          <p:cNvSpPr>
            <a:spLocks noGrp="1"/>
          </p:cNvSpPr>
          <p:nvPr>
            <p:ph type="title"/>
          </p:nvPr>
        </p:nvSpPr>
        <p:spPr/>
        <p:txBody>
          <a:bodyPr>
            <a:normAutofit/>
          </a:bodyPr>
          <a:lstStyle/>
          <a:p>
            <a:pPr algn="just">
              <a:spcBef>
                <a:spcPts val="600"/>
              </a:spcBef>
              <a:spcAft>
                <a:spcPts val="600"/>
              </a:spcAft>
            </a:pPr>
            <a:r>
              <a:rPr lang="en-US" sz="4000" b="1" dirty="0">
                <a:effectLst/>
                <a:latin typeface="Cambria" panose="02040503050406030204" pitchFamily="18" charset="0"/>
                <a:ea typeface="Times New Roman" panose="02020603050405020304" pitchFamily="18" charset="0"/>
                <a:cs typeface="Times New Roman" panose="02020603050405020304" pitchFamily="18" charset="0"/>
              </a:rPr>
              <a:t>GUIDELINE for AUTHORS</a:t>
            </a:r>
            <a:endParaRPr lang="en-TR" sz="4000" b="1"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C2BAAC3-CC3D-E672-821B-D04907C3E05A}"/>
              </a:ext>
            </a:extLst>
          </p:cNvPr>
          <p:cNvSpPr>
            <a:spLocks noGrp="1"/>
          </p:cNvSpPr>
          <p:nvPr>
            <p:ph idx="1"/>
          </p:nvPr>
        </p:nvSpPr>
        <p:spPr>
          <a:xfrm>
            <a:off x="914399" y="2559171"/>
            <a:ext cx="10363200" cy="2421903"/>
          </a:xfrm>
        </p:spPr>
        <p:txBody>
          <a:bodyPr>
            <a:normAutofit/>
          </a:bodyPr>
          <a:lstStyle/>
          <a:p>
            <a:pPr algn="just">
              <a:spcAft>
                <a:spcPts val="600"/>
              </a:spcAft>
            </a:pPr>
            <a:r>
              <a:rPr lang="en-US" sz="1800" dirty="0">
                <a:effectLst/>
                <a:latin typeface="Times New Roman" panose="02020603050405020304" pitchFamily="18" charset="0"/>
                <a:ea typeface="Times New Roman" panose="02020603050405020304" pitchFamily="18" charset="0"/>
              </a:rPr>
              <a:t>There is flexibility as to the naming of only the subtitles.</a:t>
            </a:r>
            <a:endParaRPr lang="en-TR" sz="1800" dirty="0">
              <a:effectLst/>
              <a:latin typeface="Times New Roman" panose="02020603050405020304" pitchFamily="18" charset="0"/>
              <a:ea typeface="Times New Roman" panose="02020603050405020304" pitchFamily="18" charset="0"/>
            </a:endParaRPr>
          </a:p>
          <a:p>
            <a:pPr algn="just">
              <a:spcAft>
                <a:spcPts val="600"/>
              </a:spcAft>
            </a:pPr>
            <a:r>
              <a:rPr lang="en-US" sz="1800" dirty="0">
                <a:effectLst/>
                <a:latin typeface="Times New Roman" panose="02020603050405020304" pitchFamily="18" charset="0"/>
                <a:ea typeface="Times New Roman" panose="02020603050405020304" pitchFamily="18" charset="0"/>
              </a:rPr>
              <a:t>Manuscripts should be written in font Times New Roman, single line spacing and 9-font size (“body text” style). Manuscripts can contain figures, tables and/or images. Page format should be 16,5cm x 23,5cm (width x height) size with margins 2 cm wide from the top, 1,5 cm wide from the right left and bottom. </a:t>
            </a:r>
            <a:r>
              <a:rPr lang="en-US" sz="1800" b="1" u="sng" dirty="0">
                <a:effectLst/>
                <a:latin typeface="Times New Roman" panose="02020603050405020304" pitchFamily="18" charset="0"/>
                <a:ea typeface="Times New Roman" panose="02020603050405020304" pitchFamily="18" charset="0"/>
              </a:rPr>
              <a:t>Manuscripts should be maximum ten pages including the references </a:t>
            </a:r>
            <a:r>
              <a:rPr lang="en-US" sz="1800" dirty="0">
                <a:effectLst/>
                <a:latin typeface="Times New Roman" panose="02020603050405020304" pitchFamily="18" charset="0"/>
                <a:ea typeface="Times New Roman" panose="02020603050405020304" pitchFamily="18" charset="0"/>
              </a:rPr>
              <a:t>and pages should not be numbered. </a:t>
            </a:r>
            <a:r>
              <a:rPr lang="en-TR" sz="1800" dirty="0">
                <a:effectLst/>
                <a:latin typeface="Times New Roman" panose="02020603050405020304" pitchFamily="18" charset="0"/>
                <a:ea typeface="Times New Roman" panose="02020603050405020304" pitchFamily="18" charset="0"/>
              </a:rPr>
              <a:t>The space between paragraphs should be "0 nk" before and "6 nk" after.</a:t>
            </a:r>
          </a:p>
          <a:p>
            <a:pPr marL="1069848" lvl="4" indent="0" algn="just">
              <a:spcAft>
                <a:spcPts val="600"/>
              </a:spcAft>
              <a:buNone/>
            </a:pPr>
            <a:endParaRPr lang="en-TR" sz="1200" dirty="0">
              <a:effectLst/>
              <a:latin typeface="Times New Roman" panose="02020603050405020304" pitchFamily="18" charset="0"/>
              <a:ea typeface="Times New Roman" panose="02020603050405020304" pitchFamily="18" charset="0"/>
            </a:endParaRPr>
          </a:p>
          <a:p>
            <a:endParaRPr lang="en-TR" dirty="0"/>
          </a:p>
        </p:txBody>
      </p:sp>
      <p:pic>
        <p:nvPicPr>
          <p:cNvPr id="4" name="Picture 2" descr="Faculty of Medicine | Logo">
            <a:extLst>
              <a:ext uri="{FF2B5EF4-FFF2-40B4-BE49-F238E27FC236}">
                <a16:creationId xmlns:a16="http://schemas.microsoft.com/office/drawing/2014/main" id="{2D114377-6DA3-9A20-9F18-AAD95B0B90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93287" y="5939158"/>
            <a:ext cx="1298713" cy="9188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colorful cubes with text&#10;&#10;Description automatically generated">
            <a:extLst>
              <a:ext uri="{FF2B5EF4-FFF2-40B4-BE49-F238E27FC236}">
                <a16:creationId xmlns:a16="http://schemas.microsoft.com/office/drawing/2014/main" id="{3E8F209F-D951-BCEF-3B2E-D952EF8F1E2D}"/>
              </a:ext>
            </a:extLst>
          </p:cNvPr>
          <p:cNvPicPr>
            <a:picLocks noChangeAspect="1"/>
          </p:cNvPicPr>
          <p:nvPr/>
        </p:nvPicPr>
        <p:blipFill rotWithShape="1">
          <a:blip r:embed="rId3"/>
          <a:srcRect r="-1" b="1682"/>
          <a:stretch/>
        </p:blipFill>
        <p:spPr>
          <a:xfrm>
            <a:off x="914399" y="37071"/>
            <a:ext cx="1033671" cy="1013734"/>
          </a:xfrm>
          <a:prstGeom prst="rect">
            <a:avLst/>
          </a:prstGeom>
        </p:spPr>
      </p:pic>
    </p:spTree>
    <p:extLst>
      <p:ext uri="{BB962C8B-B14F-4D97-AF65-F5344CB8AC3E}">
        <p14:creationId xmlns:p14="http://schemas.microsoft.com/office/powerpoint/2010/main" val="1541005941"/>
      </p:ext>
    </p:extLst>
  </p:cSld>
  <p:clrMapOvr>
    <a:masterClrMapping/>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21</TotalTime>
  <Words>941</Words>
  <Application>Microsoft Office PowerPoint</Application>
  <PresentationFormat>Geniş ekran</PresentationFormat>
  <Paragraphs>50</Paragraphs>
  <Slides>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9</vt:i4>
      </vt:variant>
    </vt:vector>
  </HeadingPairs>
  <TitlesOfParts>
    <vt:vector size="17" baseType="lpstr">
      <vt:lpstr>SimSun</vt:lpstr>
      <vt:lpstr>Arial</vt:lpstr>
      <vt:lpstr>Cambria</vt:lpstr>
      <vt:lpstr>Cambria Math</vt:lpstr>
      <vt:lpstr>Grandview Display</vt:lpstr>
      <vt:lpstr>Symbol</vt:lpstr>
      <vt:lpstr>Times New Roman</vt:lpstr>
      <vt:lpstr>DashVTI</vt:lpstr>
      <vt:lpstr> TEMPLATE  First Author, Second Author, Third Author Affiliation, Department, University, City, Country. Email: xxx@xxx.edu.tr Affiliation, Department, University, City, Country. Email: xxx@xxx.edu.tr Affiliation, Department, University, City, Country. Email: xxx@xxx.edu.tr  (Template for presentation and paper guidline for authors) </vt:lpstr>
      <vt:lpstr>Abstract</vt:lpstr>
      <vt:lpstr>INTRODUCTION (Header 2 style)  </vt:lpstr>
      <vt:lpstr>METHOD (Header 2 style)  </vt:lpstr>
      <vt:lpstr>FINDINGS (Header 2 style) </vt:lpstr>
      <vt:lpstr>DISCUSSION AND CONCLUSIONS (Header 2 style) </vt:lpstr>
      <vt:lpstr>REFERENCES (Header 2 style)</vt:lpstr>
      <vt:lpstr>GUIDELINE for AUTHORS</vt:lpstr>
      <vt:lpstr>GUIDELINE for AUTHORS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TEMPLATE  First Author, Second Author, Third Author Affiliation, Department, University, City, Country. Email: xxx@xxx.edu.tr Affiliation, Department, University, City, Country. Email: xxx@xxx.edu.tr Affiliation, Department, University, City, Country. Email: xxx@xxx.edu.tr  (Template for presentation and paper guidline for authors) </dc:title>
  <dc:creator>TUGCE UZER</dc:creator>
  <cp:lastModifiedBy>ELIF</cp:lastModifiedBy>
  <cp:revision>4</cp:revision>
  <dcterms:created xsi:type="dcterms:W3CDTF">2023-07-24T13:37:57Z</dcterms:created>
  <dcterms:modified xsi:type="dcterms:W3CDTF">2023-10-12T10:21:06Z</dcterms:modified>
</cp:coreProperties>
</file>